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</p:sldIdLst>
  <p:sldSz cx="18288000" cy="10287000"/>
  <p:notesSz cx="6858000" cy="9144000"/>
  <p:embeddedFontLst>
    <p:embeddedFont>
      <p:font typeface="Arial" panose="020B0604020202020204" pitchFamily="34" charset="0"/>
      <p:regular r:id="rId4"/>
    </p:embeddedFon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Calibri (MS) Bold" panose="020F0702030404030204" pitchFamily="34" charset="0"/>
      <p:regular r:id="rId9"/>
      <p:bold r:id="rId10"/>
    </p:embeddedFont>
    <p:embeddedFont>
      <p:font typeface="Georgia Pro Bold" panose="02040502050405020303" pitchFamily="18" charset="0"/>
      <p:regular r:id="rId11"/>
      <p:bold r:id="rId12"/>
      <p:italic r:id="rId13"/>
      <p:boldItalic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96" autoAdjust="0"/>
  </p:normalViewPr>
  <p:slideViewPr>
    <p:cSldViewPr>
      <p:cViewPr varScale="1">
        <p:scale>
          <a:sx n="60" d="100"/>
          <a:sy n="60" d="100"/>
        </p:scale>
        <p:origin x="200" y="4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customXml" Target="../customXml/item3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presProps" Target="presProps.xml"/><Relationship Id="rId10" Type="http://schemas.openxmlformats.org/officeDocument/2006/relationships/font" Target="fonts/font7.fntdata"/><Relationship Id="rId19" Type="http://schemas.openxmlformats.org/officeDocument/2006/relationships/customXml" Target="../customXml/item1.xml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font" Target="fonts/font11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svg"/><Relationship Id="rId9" Type="http://schemas.openxmlformats.org/officeDocument/2006/relationships/image" Target="../media/image8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3" Type="http://schemas.openxmlformats.org/officeDocument/2006/relationships/image" Target="../media/image13.svg"/><Relationship Id="rId7" Type="http://schemas.openxmlformats.org/officeDocument/2006/relationships/image" Target="../media/image17.svg"/><Relationship Id="rId12" Type="http://schemas.openxmlformats.org/officeDocument/2006/relationships/image" Target="../media/image22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svg"/><Relationship Id="rId15" Type="http://schemas.openxmlformats.org/officeDocument/2006/relationships/image" Target="../media/image2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svg"/><Relationship Id="rId14" Type="http://schemas.openxmlformats.org/officeDocument/2006/relationships/image" Target="../media/image2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9920487" y="-38100"/>
            <a:ext cx="8443713" cy="10439400"/>
          </a:xfrm>
          <a:prstGeom prst="rect">
            <a:avLst/>
          </a:prstGeom>
          <a:solidFill>
            <a:srgbClr val="4F2683"/>
          </a:solidFill>
        </p:spPr>
      </p:sp>
      <p:sp>
        <p:nvSpPr>
          <p:cNvPr id="3" name="Freeform 3"/>
          <p:cNvSpPr/>
          <p:nvPr/>
        </p:nvSpPr>
        <p:spPr>
          <a:xfrm>
            <a:off x="6600002" y="989371"/>
            <a:ext cx="868268" cy="919984"/>
          </a:xfrm>
          <a:custGeom>
            <a:avLst/>
            <a:gdLst/>
            <a:ahLst/>
            <a:cxnLst/>
            <a:rect l="l" t="t" r="r" b="b"/>
            <a:pathLst>
              <a:path w="868268" h="919984">
                <a:moveTo>
                  <a:pt x="0" y="0"/>
                </a:moveTo>
                <a:lnTo>
                  <a:pt x="868268" y="0"/>
                </a:lnTo>
                <a:lnTo>
                  <a:pt x="868268" y="919984"/>
                </a:lnTo>
                <a:lnTo>
                  <a:pt x="0" y="91998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3020527" y="3575905"/>
            <a:ext cx="6338517" cy="1695553"/>
          </a:xfrm>
          <a:custGeom>
            <a:avLst/>
            <a:gdLst/>
            <a:ahLst/>
            <a:cxnLst/>
            <a:rect l="l" t="t" r="r" b="b"/>
            <a:pathLst>
              <a:path w="6338517" h="1695553">
                <a:moveTo>
                  <a:pt x="0" y="0"/>
                </a:moveTo>
                <a:lnTo>
                  <a:pt x="6338517" y="0"/>
                </a:lnTo>
                <a:lnTo>
                  <a:pt x="6338517" y="1695553"/>
                </a:lnTo>
                <a:lnTo>
                  <a:pt x="0" y="169555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74550">
            <a:off x="219857" y="5622533"/>
            <a:ext cx="5153501" cy="631701"/>
          </a:xfrm>
          <a:custGeom>
            <a:avLst/>
            <a:gdLst/>
            <a:ahLst/>
            <a:cxnLst/>
            <a:rect l="l" t="t" r="r" b="b"/>
            <a:pathLst>
              <a:path w="5758544" h="632863">
                <a:moveTo>
                  <a:pt x="0" y="0"/>
                </a:moveTo>
                <a:lnTo>
                  <a:pt x="5758544" y="0"/>
                </a:lnTo>
                <a:lnTo>
                  <a:pt x="5758544" y="632863"/>
                </a:lnTo>
                <a:lnTo>
                  <a:pt x="0" y="63286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11740" t="-479212" b="-54267"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6792991" y="6050308"/>
            <a:ext cx="603868" cy="1277413"/>
          </a:xfrm>
          <a:custGeom>
            <a:avLst/>
            <a:gdLst/>
            <a:ahLst/>
            <a:cxnLst/>
            <a:rect l="l" t="t" r="r" b="b"/>
            <a:pathLst>
              <a:path w="603868" h="1277413">
                <a:moveTo>
                  <a:pt x="0" y="0"/>
                </a:moveTo>
                <a:lnTo>
                  <a:pt x="603868" y="0"/>
                </a:lnTo>
                <a:lnTo>
                  <a:pt x="603868" y="1277413"/>
                </a:lnTo>
                <a:lnTo>
                  <a:pt x="0" y="127741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7671800" y="6696605"/>
            <a:ext cx="229934" cy="650994"/>
          </a:xfrm>
          <a:custGeom>
            <a:avLst/>
            <a:gdLst/>
            <a:ahLst/>
            <a:cxnLst/>
            <a:rect l="l" t="t" r="r" b="b"/>
            <a:pathLst>
              <a:path w="229934" h="650994">
                <a:moveTo>
                  <a:pt x="0" y="0"/>
                </a:moveTo>
                <a:lnTo>
                  <a:pt x="229934" y="0"/>
                </a:lnTo>
                <a:lnTo>
                  <a:pt x="229934" y="650994"/>
                </a:lnTo>
                <a:lnTo>
                  <a:pt x="0" y="65099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96224"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8733920" y="7347599"/>
            <a:ext cx="603114" cy="1275817"/>
          </a:xfrm>
          <a:custGeom>
            <a:avLst/>
            <a:gdLst/>
            <a:ahLst/>
            <a:cxnLst/>
            <a:rect l="l" t="t" r="r" b="b"/>
            <a:pathLst>
              <a:path w="603114" h="1275817">
                <a:moveTo>
                  <a:pt x="0" y="0"/>
                </a:moveTo>
                <a:lnTo>
                  <a:pt x="603114" y="0"/>
                </a:lnTo>
                <a:lnTo>
                  <a:pt x="603114" y="1275817"/>
                </a:lnTo>
                <a:lnTo>
                  <a:pt x="0" y="127581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8069855" y="7347599"/>
            <a:ext cx="603114" cy="1275817"/>
          </a:xfrm>
          <a:custGeom>
            <a:avLst/>
            <a:gdLst/>
            <a:ahLst/>
            <a:cxnLst/>
            <a:rect l="l" t="t" r="r" b="b"/>
            <a:pathLst>
              <a:path w="603114" h="1275817">
                <a:moveTo>
                  <a:pt x="0" y="0"/>
                </a:moveTo>
                <a:lnTo>
                  <a:pt x="603114" y="0"/>
                </a:lnTo>
                <a:lnTo>
                  <a:pt x="603114" y="1275817"/>
                </a:lnTo>
                <a:lnTo>
                  <a:pt x="0" y="127581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7491695" y="6050308"/>
            <a:ext cx="603868" cy="646297"/>
          </a:xfrm>
          <a:custGeom>
            <a:avLst/>
            <a:gdLst/>
            <a:ahLst/>
            <a:cxnLst/>
            <a:rect l="l" t="t" r="r" b="b"/>
            <a:pathLst>
              <a:path w="603868" h="646297">
                <a:moveTo>
                  <a:pt x="0" y="0"/>
                </a:moveTo>
                <a:lnTo>
                  <a:pt x="603868" y="0"/>
                </a:lnTo>
                <a:lnTo>
                  <a:pt x="603868" y="646297"/>
                </a:lnTo>
                <a:lnTo>
                  <a:pt x="0" y="64629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b="-97651"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393145" y="8225482"/>
            <a:ext cx="1829710" cy="1874223"/>
          </a:xfrm>
          <a:custGeom>
            <a:avLst/>
            <a:gdLst/>
            <a:ahLst/>
            <a:cxnLst/>
            <a:rect l="l" t="t" r="r" b="b"/>
            <a:pathLst>
              <a:path w="1829710" h="1874223">
                <a:moveTo>
                  <a:pt x="0" y="0"/>
                </a:moveTo>
                <a:lnTo>
                  <a:pt x="1829710" y="0"/>
                </a:lnTo>
                <a:lnTo>
                  <a:pt x="1829710" y="1874223"/>
                </a:lnTo>
                <a:lnTo>
                  <a:pt x="0" y="1874223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227312" y="0"/>
            <a:ext cx="9616975" cy="2229515"/>
          </a:xfrm>
          <a:custGeom>
            <a:avLst/>
            <a:gdLst/>
            <a:ahLst/>
            <a:cxnLst/>
            <a:rect l="l" t="t" r="r" b="b"/>
            <a:pathLst>
              <a:path w="9616975" h="2229515">
                <a:moveTo>
                  <a:pt x="0" y="0"/>
                </a:moveTo>
                <a:lnTo>
                  <a:pt x="9616975" y="0"/>
                </a:lnTo>
                <a:lnTo>
                  <a:pt x="9616975" y="2229515"/>
                </a:lnTo>
                <a:lnTo>
                  <a:pt x="0" y="2229515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t="-50813" b="-148937"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1881460" y="4026444"/>
            <a:ext cx="4042881" cy="3597799"/>
          </a:xfrm>
          <a:custGeom>
            <a:avLst/>
            <a:gdLst/>
            <a:ahLst/>
            <a:cxnLst/>
            <a:rect l="l" t="t" r="r" b="b"/>
            <a:pathLst>
              <a:path w="4042881" h="3597799">
                <a:moveTo>
                  <a:pt x="0" y="0"/>
                </a:moveTo>
                <a:lnTo>
                  <a:pt x="4042881" y="0"/>
                </a:lnTo>
                <a:lnTo>
                  <a:pt x="4042881" y="3597799"/>
                </a:lnTo>
                <a:lnTo>
                  <a:pt x="0" y="3597799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r="-15198"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10305531" y="2010362"/>
            <a:ext cx="7426520" cy="19819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08"/>
              </a:lnSpc>
            </a:pPr>
            <a:r>
              <a:rPr lang="en-US" sz="2220">
                <a:solidFill>
                  <a:srgbClr val="FFFFFF"/>
                </a:solidFill>
                <a:latin typeface="Arial"/>
              </a:rPr>
              <a:t>Both sex and gender exist on distinct spectra. Genetic and anatomical variety allow for a range of sexes between female and male, which are termed intersex. The gender spectrum includes a diverse range of identities with definitions that may vary amongst individuals. 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478612" y="2394087"/>
            <a:ext cx="8759096" cy="8172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106"/>
              </a:lnSpc>
            </a:pPr>
            <a:r>
              <a:rPr lang="en-US" sz="2219" dirty="0">
                <a:solidFill>
                  <a:srgbClr val="022941"/>
                </a:solidFill>
                <a:latin typeface="Arial"/>
              </a:rPr>
              <a:t>Respecting the differences between sex and gender allows us to foster a culture of inclusion to welcome all identities in the anatomy space. 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497662" y="6428056"/>
            <a:ext cx="6022064" cy="16050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106"/>
              </a:lnSpc>
            </a:pPr>
            <a:r>
              <a:rPr lang="en-US" sz="2219">
                <a:solidFill>
                  <a:srgbClr val="022941"/>
                </a:solidFill>
                <a:latin typeface="Arial"/>
              </a:rPr>
              <a:t>Sex includes the chromosomes, genes, hormones, external genitalia, and reproductive organs that have traditionally been termed male and female.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2648721" y="8918691"/>
            <a:ext cx="6710323" cy="12111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106"/>
              </a:lnSpc>
            </a:pPr>
            <a:r>
              <a:rPr lang="en-US" sz="2219">
                <a:solidFill>
                  <a:srgbClr val="022941"/>
                </a:solidFill>
                <a:latin typeface="Arial"/>
              </a:rPr>
              <a:t>Gender is a psychological, social, and cultural construct which informs one’s perception of one’s self. It includes gender roles, norms, and expression.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0305531" y="374697"/>
            <a:ext cx="7426520" cy="1393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 dirty="0">
                <a:solidFill>
                  <a:srgbClr val="FFFFFF"/>
                </a:solidFill>
                <a:latin typeface="Georgia Pro Bold"/>
              </a:rPr>
              <a:t>The Spectra and </a:t>
            </a:r>
          </a:p>
          <a:p>
            <a:pPr algn="ctr">
              <a:lnSpc>
                <a:spcPts val="5599"/>
              </a:lnSpc>
            </a:pPr>
            <a:r>
              <a:rPr lang="en-US" sz="3999" dirty="0">
                <a:solidFill>
                  <a:srgbClr val="FFFFFF"/>
                </a:solidFill>
                <a:latin typeface="Georgia Pro Bold"/>
              </a:rPr>
              <a:t>Self-Identification 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0305531" y="8128382"/>
            <a:ext cx="7426520" cy="15914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08"/>
              </a:lnSpc>
            </a:pPr>
            <a:r>
              <a:rPr lang="en-US" sz="2220">
                <a:solidFill>
                  <a:srgbClr val="FFFFFF"/>
                </a:solidFill>
                <a:latin typeface="Arial"/>
              </a:rPr>
              <a:t>Gender and sex intersect to shape self-identification, influencing pronouns, language, presentation, and expression. Our goal is to respect this interplay through gender-inclusive terminology. 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1111644" y="5422903"/>
            <a:ext cx="7334251" cy="4677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80"/>
              </a:lnSpc>
            </a:pPr>
            <a:r>
              <a:rPr lang="en-US" sz="2485">
                <a:solidFill>
                  <a:srgbClr val="FFFFFF"/>
                </a:solidFill>
                <a:latin typeface="Calibri (MS) Bold"/>
              </a:rPr>
              <a:t>Sex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6124736" y="5422903"/>
            <a:ext cx="7334251" cy="4677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80"/>
              </a:lnSpc>
            </a:pPr>
            <a:r>
              <a:rPr lang="en-US" sz="2485">
                <a:solidFill>
                  <a:srgbClr val="FFFFFF"/>
                </a:solidFill>
                <a:latin typeface="Calibri (MS) Bold"/>
              </a:rPr>
              <a:t>Gender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2738629" y="7272997"/>
            <a:ext cx="7334251" cy="4677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80"/>
              </a:lnSpc>
            </a:pPr>
            <a:r>
              <a:rPr lang="en-US" sz="2485">
                <a:solidFill>
                  <a:srgbClr val="FFFFFF"/>
                </a:solidFill>
                <a:latin typeface="Calibri (MS) Bold"/>
              </a:rPr>
              <a:t>Self-identification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39">
            <a:extLst>
              <a:ext uri="{FF2B5EF4-FFF2-40B4-BE49-F238E27FC236}">
                <a16:creationId xmlns:a16="http://schemas.microsoft.com/office/drawing/2014/main" id="{A4FEB17D-7E05-1563-5634-BFD5E3DD8EE8}"/>
              </a:ext>
            </a:extLst>
          </p:cNvPr>
          <p:cNvGrpSpPr/>
          <p:nvPr/>
        </p:nvGrpSpPr>
        <p:grpSpPr>
          <a:xfrm>
            <a:off x="1167195" y="3753621"/>
            <a:ext cx="1614764" cy="1614764"/>
            <a:chOff x="1167195" y="3753621"/>
            <a:chExt cx="1614764" cy="1614764"/>
          </a:xfrm>
        </p:grpSpPr>
        <p:sp>
          <p:nvSpPr>
            <p:cNvPr id="19" name="Freeform 19"/>
            <p:cNvSpPr/>
            <p:nvPr/>
          </p:nvSpPr>
          <p:spPr>
            <a:xfrm>
              <a:off x="1167195" y="3753621"/>
              <a:ext cx="1614764" cy="1614764"/>
            </a:xfrm>
            <a:custGeom>
              <a:avLst/>
              <a:gdLst/>
              <a:ahLst/>
              <a:cxnLst/>
              <a:rect l="l" t="t" r="r" b="b"/>
              <a:pathLst>
                <a:path w="1614764" h="1614764">
                  <a:moveTo>
                    <a:pt x="0" y="0"/>
                  </a:moveTo>
                  <a:lnTo>
                    <a:pt x="1614764" y="0"/>
                  </a:lnTo>
                  <a:lnTo>
                    <a:pt x="1614764" y="1614763"/>
                  </a:lnTo>
                  <a:lnTo>
                    <a:pt x="0" y="16147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" name="Freeform 21"/>
            <p:cNvSpPr/>
            <p:nvPr/>
          </p:nvSpPr>
          <p:spPr>
            <a:xfrm>
              <a:off x="1510552" y="4040043"/>
              <a:ext cx="1021838" cy="1045359"/>
            </a:xfrm>
            <a:custGeom>
              <a:avLst/>
              <a:gdLst/>
              <a:ahLst/>
              <a:cxnLst/>
              <a:rect l="l" t="t" r="r" b="b"/>
              <a:pathLst>
                <a:path w="1021838" h="1045359">
                  <a:moveTo>
                    <a:pt x="0" y="0"/>
                  </a:moveTo>
                  <a:lnTo>
                    <a:pt x="1021838" y="0"/>
                  </a:lnTo>
                  <a:lnTo>
                    <a:pt x="1021838" y="1045359"/>
                  </a:lnTo>
                  <a:lnTo>
                    <a:pt x="0" y="104535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2" name="AutoShape 2"/>
          <p:cNvSpPr/>
          <p:nvPr/>
        </p:nvSpPr>
        <p:spPr>
          <a:xfrm>
            <a:off x="6125127" y="5648346"/>
            <a:ext cx="6038373" cy="1395130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3" name="AutoShape 3"/>
          <p:cNvSpPr/>
          <p:nvPr/>
        </p:nvSpPr>
        <p:spPr>
          <a:xfrm>
            <a:off x="6125127" y="-38100"/>
            <a:ext cx="6076843" cy="10440000"/>
          </a:xfrm>
          <a:prstGeom prst="rect">
            <a:avLst/>
          </a:prstGeom>
          <a:solidFill>
            <a:srgbClr val="4F2683"/>
          </a:solidFill>
        </p:spPr>
      </p:sp>
      <p:sp>
        <p:nvSpPr>
          <p:cNvPr id="4" name="TextBox 4"/>
          <p:cNvSpPr txBox="1"/>
          <p:nvPr/>
        </p:nvSpPr>
        <p:spPr>
          <a:xfrm>
            <a:off x="6353800" y="67411"/>
            <a:ext cx="6142671" cy="16517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606"/>
              </a:lnSpc>
            </a:pPr>
            <a:r>
              <a:rPr lang="en-US" sz="4719" dirty="0">
                <a:solidFill>
                  <a:srgbClr val="FFFFFF"/>
                </a:solidFill>
                <a:latin typeface="Georgia Pro Bold"/>
              </a:rPr>
              <a:t>Anatomy-first Language</a:t>
            </a:r>
          </a:p>
        </p:txBody>
      </p:sp>
      <p:sp>
        <p:nvSpPr>
          <p:cNvPr id="5" name="Freeform 5"/>
          <p:cNvSpPr/>
          <p:nvPr/>
        </p:nvSpPr>
        <p:spPr>
          <a:xfrm>
            <a:off x="549377" y="6129082"/>
            <a:ext cx="1052498" cy="764377"/>
          </a:xfrm>
          <a:custGeom>
            <a:avLst/>
            <a:gdLst/>
            <a:ahLst/>
            <a:cxnLst/>
            <a:rect l="l" t="t" r="r" b="b"/>
            <a:pathLst>
              <a:path w="1052498" h="764377">
                <a:moveTo>
                  <a:pt x="0" y="0"/>
                </a:moveTo>
                <a:lnTo>
                  <a:pt x="1052498" y="0"/>
                </a:lnTo>
                <a:lnTo>
                  <a:pt x="1052498" y="764377"/>
                </a:lnTo>
                <a:lnTo>
                  <a:pt x="0" y="76437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6454250" y="6055182"/>
            <a:ext cx="5206561" cy="6889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5599"/>
              </a:lnSpc>
            </a:pPr>
            <a:r>
              <a:rPr lang="en-US" sz="3999">
                <a:solidFill>
                  <a:srgbClr val="FFFFFF"/>
                </a:solidFill>
                <a:latin typeface="Georgia Pro Bold"/>
              </a:rPr>
              <a:t>In Action</a:t>
            </a:r>
          </a:p>
        </p:txBody>
      </p:sp>
      <p:sp>
        <p:nvSpPr>
          <p:cNvPr id="7" name="Freeform 7"/>
          <p:cNvSpPr/>
          <p:nvPr/>
        </p:nvSpPr>
        <p:spPr>
          <a:xfrm>
            <a:off x="6538619" y="6140907"/>
            <a:ext cx="1034414" cy="751243"/>
          </a:xfrm>
          <a:custGeom>
            <a:avLst/>
            <a:gdLst/>
            <a:ahLst/>
            <a:cxnLst/>
            <a:rect l="l" t="t" r="r" b="b"/>
            <a:pathLst>
              <a:path w="1034414" h="751243">
                <a:moveTo>
                  <a:pt x="0" y="0"/>
                </a:moveTo>
                <a:lnTo>
                  <a:pt x="1034415" y="0"/>
                </a:lnTo>
                <a:lnTo>
                  <a:pt x="1034415" y="751243"/>
                </a:lnTo>
                <a:lnTo>
                  <a:pt x="0" y="75124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12700248" y="6635290"/>
            <a:ext cx="4379256" cy="7146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8"/>
              </a:lnSpc>
              <a:spcBef>
                <a:spcPct val="0"/>
              </a:spcBef>
            </a:pPr>
            <a:r>
              <a:rPr lang="en-US" sz="1005">
                <a:solidFill>
                  <a:srgbClr val="000000"/>
                </a:solidFill>
                <a:latin typeface="Georgia Pro Bold"/>
              </a:rPr>
              <a:t>Adopt gender neutral terminology including “spouse/partner”, “parent”, or “sibling” </a:t>
            </a:r>
          </a:p>
          <a:p>
            <a:pPr algn="ctr">
              <a:lnSpc>
                <a:spcPts val="1408"/>
              </a:lnSpc>
              <a:spcBef>
                <a:spcPct val="0"/>
              </a:spcBef>
            </a:pPr>
            <a:r>
              <a:rPr lang="en-US" sz="1005">
                <a:solidFill>
                  <a:srgbClr val="000000"/>
                </a:solidFill>
                <a:latin typeface="Georgia Pro Bold"/>
              </a:rPr>
              <a:t>An inclusive term to use when describing one’s presumed sex or gender is “assigned ____ at birth” </a:t>
            </a:r>
          </a:p>
        </p:txBody>
      </p:sp>
      <p:sp>
        <p:nvSpPr>
          <p:cNvPr id="9" name="AutoShape 9"/>
          <p:cNvSpPr/>
          <p:nvPr/>
        </p:nvSpPr>
        <p:spPr>
          <a:xfrm>
            <a:off x="12601377" y="6469178"/>
            <a:ext cx="5686624" cy="1395130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10" name="TextBox 10"/>
          <p:cNvSpPr txBox="1"/>
          <p:nvPr/>
        </p:nvSpPr>
        <p:spPr>
          <a:xfrm>
            <a:off x="12496471" y="6063262"/>
            <a:ext cx="5206561" cy="6889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5599"/>
              </a:lnSpc>
            </a:pPr>
            <a:r>
              <a:rPr lang="en-US" sz="3999">
                <a:solidFill>
                  <a:srgbClr val="000000"/>
                </a:solidFill>
                <a:latin typeface="Georgia Pro Bold"/>
              </a:rPr>
              <a:t>In Action</a:t>
            </a:r>
          </a:p>
        </p:txBody>
      </p:sp>
      <p:sp>
        <p:nvSpPr>
          <p:cNvPr id="11" name="Freeform 11"/>
          <p:cNvSpPr/>
          <p:nvPr/>
        </p:nvSpPr>
        <p:spPr>
          <a:xfrm>
            <a:off x="12568859" y="6142144"/>
            <a:ext cx="1026388" cy="745414"/>
          </a:xfrm>
          <a:custGeom>
            <a:avLst/>
            <a:gdLst/>
            <a:ahLst/>
            <a:cxnLst/>
            <a:rect l="l" t="t" r="r" b="b"/>
            <a:pathLst>
              <a:path w="1026388" h="745414">
                <a:moveTo>
                  <a:pt x="0" y="0"/>
                </a:moveTo>
                <a:lnTo>
                  <a:pt x="1026388" y="0"/>
                </a:lnTo>
                <a:lnTo>
                  <a:pt x="1026388" y="745415"/>
                </a:lnTo>
                <a:lnTo>
                  <a:pt x="0" y="74541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2325795" y="162661"/>
            <a:ext cx="5459344" cy="1732078"/>
          </a:xfrm>
          <a:custGeom>
            <a:avLst/>
            <a:gdLst/>
            <a:ahLst/>
            <a:cxnLst/>
            <a:rect l="l" t="t" r="r" b="b"/>
            <a:pathLst>
              <a:path w="5459344" h="1732078">
                <a:moveTo>
                  <a:pt x="0" y="0"/>
                </a:moveTo>
                <a:lnTo>
                  <a:pt x="5459344" y="0"/>
                </a:lnTo>
                <a:lnTo>
                  <a:pt x="5459344" y="1732078"/>
                </a:lnTo>
                <a:lnTo>
                  <a:pt x="0" y="1732078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t="-48798" r="-4904" b="-80974"/>
            </a:stretch>
          </a:blipFill>
        </p:spPr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318D47B3-0D6C-6BF0-D2A5-51C2731DE8F8}"/>
              </a:ext>
            </a:extLst>
          </p:cNvPr>
          <p:cNvGrpSpPr/>
          <p:nvPr/>
        </p:nvGrpSpPr>
        <p:grpSpPr>
          <a:xfrm>
            <a:off x="13387512" y="3757359"/>
            <a:ext cx="1610380" cy="1610380"/>
            <a:chOff x="13387512" y="3757359"/>
            <a:chExt cx="1610380" cy="1610380"/>
          </a:xfrm>
        </p:grpSpPr>
        <p:sp>
          <p:nvSpPr>
            <p:cNvPr id="13" name="Freeform 13"/>
            <p:cNvSpPr/>
            <p:nvPr/>
          </p:nvSpPr>
          <p:spPr>
            <a:xfrm>
              <a:off x="13387512" y="3757359"/>
              <a:ext cx="1610380" cy="1610380"/>
            </a:xfrm>
            <a:custGeom>
              <a:avLst/>
              <a:gdLst/>
              <a:ahLst/>
              <a:cxnLst/>
              <a:rect l="l" t="t" r="r" b="b"/>
              <a:pathLst>
                <a:path w="1610380" h="1610380">
                  <a:moveTo>
                    <a:pt x="0" y="0"/>
                  </a:moveTo>
                  <a:lnTo>
                    <a:pt x="1610381" y="0"/>
                  </a:lnTo>
                  <a:lnTo>
                    <a:pt x="1610381" y="1610381"/>
                  </a:lnTo>
                  <a:lnTo>
                    <a:pt x="0" y="161038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13729937" y="4043005"/>
              <a:ext cx="1019064" cy="1042521"/>
            </a:xfrm>
            <a:custGeom>
              <a:avLst/>
              <a:gdLst/>
              <a:ahLst/>
              <a:cxnLst/>
              <a:rect l="l" t="t" r="r" b="b"/>
              <a:pathLst>
                <a:path w="1019064" h="1042521">
                  <a:moveTo>
                    <a:pt x="0" y="0"/>
                  </a:moveTo>
                  <a:lnTo>
                    <a:pt x="1019064" y="0"/>
                  </a:lnTo>
                  <a:lnTo>
                    <a:pt x="1019064" y="1042521"/>
                  </a:lnTo>
                  <a:lnTo>
                    <a:pt x="0" y="10425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56335DEC-863A-50D7-DD8C-DB559E156188}"/>
              </a:ext>
            </a:extLst>
          </p:cNvPr>
          <p:cNvGrpSpPr/>
          <p:nvPr/>
        </p:nvGrpSpPr>
        <p:grpSpPr>
          <a:xfrm>
            <a:off x="15341692" y="3757359"/>
            <a:ext cx="1610380" cy="1610380"/>
            <a:chOff x="15341692" y="3757359"/>
            <a:chExt cx="1610380" cy="1610380"/>
          </a:xfrm>
        </p:grpSpPr>
        <p:sp>
          <p:nvSpPr>
            <p:cNvPr id="14" name="Freeform 14"/>
            <p:cNvSpPr/>
            <p:nvPr/>
          </p:nvSpPr>
          <p:spPr>
            <a:xfrm>
              <a:off x="15341692" y="3757359"/>
              <a:ext cx="1610380" cy="1610380"/>
            </a:xfrm>
            <a:custGeom>
              <a:avLst/>
              <a:gdLst/>
              <a:ahLst/>
              <a:cxnLst/>
              <a:rect l="l" t="t" r="r" b="b"/>
              <a:pathLst>
                <a:path w="1610380" h="1610380">
                  <a:moveTo>
                    <a:pt x="0" y="0"/>
                  </a:moveTo>
                  <a:lnTo>
                    <a:pt x="1610380" y="0"/>
                  </a:lnTo>
                  <a:lnTo>
                    <a:pt x="1610380" y="1610381"/>
                  </a:lnTo>
                  <a:lnTo>
                    <a:pt x="0" y="161038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6" name="Freeform 16"/>
            <p:cNvSpPr/>
            <p:nvPr/>
          </p:nvSpPr>
          <p:spPr>
            <a:xfrm>
              <a:off x="15614000" y="4114545"/>
              <a:ext cx="1065764" cy="892577"/>
            </a:xfrm>
            <a:custGeom>
              <a:avLst/>
              <a:gdLst/>
              <a:ahLst/>
              <a:cxnLst/>
              <a:rect l="l" t="t" r="r" b="b"/>
              <a:pathLst>
                <a:path w="1065764" h="892577">
                  <a:moveTo>
                    <a:pt x="0" y="0"/>
                  </a:moveTo>
                  <a:lnTo>
                    <a:pt x="1065764" y="0"/>
                  </a:lnTo>
                  <a:lnTo>
                    <a:pt x="1065764" y="892578"/>
                  </a:lnTo>
                  <a:lnTo>
                    <a:pt x="0" y="8925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164F591E-EDAD-8466-673E-CF8EB29E7E9E}"/>
              </a:ext>
            </a:extLst>
          </p:cNvPr>
          <p:cNvGrpSpPr/>
          <p:nvPr/>
        </p:nvGrpSpPr>
        <p:grpSpPr>
          <a:xfrm>
            <a:off x="8302332" y="3757359"/>
            <a:ext cx="1611662" cy="1611662"/>
            <a:chOff x="8302332" y="3757359"/>
            <a:chExt cx="1611662" cy="1611662"/>
          </a:xfrm>
        </p:grpSpPr>
        <p:sp>
          <p:nvSpPr>
            <p:cNvPr id="17" name="Freeform 17"/>
            <p:cNvSpPr/>
            <p:nvPr/>
          </p:nvSpPr>
          <p:spPr>
            <a:xfrm>
              <a:off x="8302332" y="3757359"/>
              <a:ext cx="1611662" cy="1611662"/>
            </a:xfrm>
            <a:custGeom>
              <a:avLst/>
              <a:gdLst/>
              <a:ahLst/>
              <a:cxnLst/>
              <a:rect l="l" t="t" r="r" b="b"/>
              <a:pathLst>
                <a:path w="1611662" h="1611662">
                  <a:moveTo>
                    <a:pt x="0" y="0"/>
                  </a:moveTo>
                  <a:lnTo>
                    <a:pt x="1611662" y="0"/>
                  </a:lnTo>
                  <a:lnTo>
                    <a:pt x="1611662" y="1611663"/>
                  </a:lnTo>
                  <a:lnTo>
                    <a:pt x="0" y="16116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8" name="Freeform 18"/>
            <p:cNvSpPr/>
            <p:nvPr/>
          </p:nvSpPr>
          <p:spPr>
            <a:xfrm>
              <a:off x="8574857" y="4114830"/>
              <a:ext cx="1066613" cy="893288"/>
            </a:xfrm>
            <a:custGeom>
              <a:avLst/>
              <a:gdLst/>
              <a:ahLst/>
              <a:cxnLst/>
              <a:rect l="l" t="t" r="r" b="b"/>
              <a:pathLst>
                <a:path w="1066613" h="893288">
                  <a:moveTo>
                    <a:pt x="0" y="0"/>
                  </a:moveTo>
                  <a:lnTo>
                    <a:pt x="1066612" y="0"/>
                  </a:lnTo>
                  <a:lnTo>
                    <a:pt x="1066612" y="893288"/>
                  </a:lnTo>
                  <a:lnTo>
                    <a:pt x="0" y="89328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CE7846A6-BF0F-D740-01D8-044AB2F57746}"/>
              </a:ext>
            </a:extLst>
          </p:cNvPr>
          <p:cNvGrpSpPr/>
          <p:nvPr/>
        </p:nvGrpSpPr>
        <p:grpSpPr>
          <a:xfrm>
            <a:off x="3126694" y="3753621"/>
            <a:ext cx="1614764" cy="1614764"/>
            <a:chOff x="3126694" y="3753621"/>
            <a:chExt cx="1614764" cy="1614764"/>
          </a:xfrm>
        </p:grpSpPr>
        <p:sp>
          <p:nvSpPr>
            <p:cNvPr id="20" name="Freeform 20"/>
            <p:cNvSpPr/>
            <p:nvPr/>
          </p:nvSpPr>
          <p:spPr>
            <a:xfrm>
              <a:off x="3126694" y="3753621"/>
              <a:ext cx="1614764" cy="1614764"/>
            </a:xfrm>
            <a:custGeom>
              <a:avLst/>
              <a:gdLst/>
              <a:ahLst/>
              <a:cxnLst/>
              <a:rect l="l" t="t" r="r" b="b"/>
              <a:pathLst>
                <a:path w="1614764" h="1614764">
                  <a:moveTo>
                    <a:pt x="0" y="0"/>
                  </a:moveTo>
                  <a:lnTo>
                    <a:pt x="1614764" y="0"/>
                  </a:lnTo>
                  <a:lnTo>
                    <a:pt x="1614764" y="1614763"/>
                  </a:lnTo>
                  <a:lnTo>
                    <a:pt x="0" y="16147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2" name="Freeform 22"/>
            <p:cNvSpPr/>
            <p:nvPr/>
          </p:nvSpPr>
          <p:spPr>
            <a:xfrm>
              <a:off x="3399743" y="4111779"/>
              <a:ext cx="1068665" cy="895007"/>
            </a:xfrm>
            <a:custGeom>
              <a:avLst/>
              <a:gdLst/>
              <a:ahLst/>
              <a:cxnLst/>
              <a:rect l="l" t="t" r="r" b="b"/>
              <a:pathLst>
                <a:path w="1068665" h="895007">
                  <a:moveTo>
                    <a:pt x="0" y="0"/>
                  </a:moveTo>
                  <a:lnTo>
                    <a:pt x="1068665" y="0"/>
                  </a:lnTo>
                  <a:lnTo>
                    <a:pt x="1068665" y="895006"/>
                  </a:lnTo>
                  <a:lnTo>
                    <a:pt x="0" y="8950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23" name="TextBox 23"/>
          <p:cNvSpPr txBox="1"/>
          <p:nvPr/>
        </p:nvSpPr>
        <p:spPr>
          <a:xfrm>
            <a:off x="12163500" y="6696532"/>
            <a:ext cx="5988616" cy="39345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108"/>
              </a:lnSpc>
            </a:pPr>
            <a:endParaRPr dirty="0"/>
          </a:p>
          <a:p>
            <a:pPr marL="479298" lvl="1" indent="-239649">
              <a:lnSpc>
                <a:spcPts val="3108"/>
              </a:lnSpc>
              <a:buFont typeface="Arial"/>
              <a:buChar char="•"/>
            </a:pPr>
            <a:r>
              <a:rPr lang="en-US" sz="2220" dirty="0">
                <a:solidFill>
                  <a:srgbClr val="000000"/>
                </a:solidFill>
                <a:latin typeface="Arial"/>
              </a:rPr>
              <a:t>Adopt gender neutral terminology such as “spouse/partner”, “parent”, or “sibling”</a:t>
            </a:r>
          </a:p>
          <a:p>
            <a:pPr marL="479298" lvl="1" indent="-239649">
              <a:lnSpc>
                <a:spcPts val="3108"/>
              </a:lnSpc>
              <a:buFont typeface="Arial"/>
              <a:buChar char="•"/>
            </a:pPr>
            <a:r>
              <a:rPr lang="en-US" sz="2220" dirty="0">
                <a:solidFill>
                  <a:srgbClr val="000000"/>
                </a:solidFill>
                <a:latin typeface="Arial"/>
              </a:rPr>
              <a:t>Use gender neutral pronouns such as “they/them” when referring to a third party whose pronouns are unknown </a:t>
            </a:r>
          </a:p>
          <a:p>
            <a:pPr marL="479298" lvl="1" indent="-239649">
              <a:lnSpc>
                <a:spcPts val="3108"/>
              </a:lnSpc>
              <a:buFont typeface="Arial"/>
              <a:buChar char="•"/>
            </a:pPr>
            <a:r>
              <a:rPr lang="en-US" sz="2220" dirty="0">
                <a:solidFill>
                  <a:srgbClr val="000000"/>
                </a:solidFill>
                <a:latin typeface="Arial"/>
              </a:rPr>
              <a:t>An inclusive term to use when describing one’s presumed sex is “assigned ____ at birth” </a:t>
            </a:r>
          </a:p>
          <a:p>
            <a:pPr>
              <a:lnSpc>
                <a:spcPts val="3108"/>
              </a:lnSpc>
            </a:pPr>
            <a:endParaRPr lang="en-US" sz="222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TextBox 24"/>
          <p:cNvSpPr txBox="1"/>
          <p:nvPr/>
        </p:nvSpPr>
        <p:spPr>
          <a:xfrm>
            <a:off x="6125127" y="6753682"/>
            <a:ext cx="5756168" cy="27630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108"/>
              </a:lnSpc>
            </a:pPr>
            <a:endParaRPr/>
          </a:p>
          <a:p>
            <a:pPr marL="479298" lvl="1" indent="-239649">
              <a:lnSpc>
                <a:spcPts val="3108"/>
              </a:lnSpc>
              <a:buFont typeface="Arial"/>
              <a:buChar char="•"/>
            </a:pPr>
            <a:r>
              <a:rPr lang="en-US" sz="2220">
                <a:solidFill>
                  <a:srgbClr val="FFFFFF"/>
                </a:solidFill>
                <a:latin typeface="Arial"/>
              </a:rPr>
              <a:t>“Anyone with a prostate [...]”</a:t>
            </a:r>
          </a:p>
          <a:p>
            <a:pPr marL="479298" lvl="1" indent="-239649">
              <a:lnSpc>
                <a:spcPts val="3108"/>
              </a:lnSpc>
              <a:buFont typeface="Arial"/>
              <a:buChar char="•"/>
            </a:pPr>
            <a:r>
              <a:rPr lang="en-US" sz="2220">
                <a:solidFill>
                  <a:srgbClr val="FFFFFF"/>
                </a:solidFill>
                <a:latin typeface="Arial"/>
              </a:rPr>
              <a:t>“Those who menstruate may experience [...]”</a:t>
            </a:r>
          </a:p>
          <a:p>
            <a:pPr marL="479298" lvl="1" indent="-239649">
              <a:lnSpc>
                <a:spcPts val="3108"/>
              </a:lnSpc>
              <a:buFont typeface="Arial"/>
              <a:buChar char="•"/>
            </a:pPr>
            <a:r>
              <a:rPr lang="en-US" sz="2220">
                <a:solidFill>
                  <a:srgbClr val="FFFFFF"/>
                </a:solidFill>
                <a:latin typeface="Arial"/>
              </a:rPr>
              <a:t>“Pregnant individuals should [...]”</a:t>
            </a:r>
          </a:p>
          <a:p>
            <a:pPr marL="479298" lvl="1" indent="-239649">
              <a:lnSpc>
                <a:spcPts val="3108"/>
              </a:lnSpc>
              <a:buFont typeface="Arial"/>
              <a:buChar char="•"/>
            </a:pPr>
            <a:r>
              <a:rPr lang="en-US" sz="2220">
                <a:solidFill>
                  <a:srgbClr val="FFFFFF"/>
                </a:solidFill>
                <a:latin typeface="Arial"/>
              </a:rPr>
              <a:t>“Individuals taking birth control [...]”</a:t>
            </a:r>
          </a:p>
          <a:p>
            <a:pPr marL="479298" lvl="1" indent="-239649">
              <a:lnSpc>
                <a:spcPts val="3108"/>
              </a:lnSpc>
              <a:buFont typeface="Arial"/>
              <a:buChar char="•"/>
            </a:pPr>
            <a:r>
              <a:rPr lang="en-US" sz="2220">
                <a:solidFill>
                  <a:srgbClr val="FFFFFF"/>
                </a:solidFill>
                <a:latin typeface="Arial"/>
              </a:rPr>
              <a:t>“People with a cervix [...]”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287276" y="1962159"/>
            <a:ext cx="5600239" cy="15914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108"/>
              </a:lnSpc>
            </a:pPr>
            <a:r>
              <a:rPr lang="en-US" sz="2220" dirty="0">
                <a:solidFill>
                  <a:srgbClr val="022941"/>
                </a:solidFill>
                <a:latin typeface="Arial"/>
              </a:rPr>
              <a:t>During person-to-person interactions, we can acknowledge one’s sex or gender identity by tailoring our language to their preferences.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380913" y="6043357"/>
            <a:ext cx="5206561" cy="6889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5599"/>
              </a:lnSpc>
            </a:pPr>
            <a:r>
              <a:rPr lang="en-US" sz="3999">
                <a:solidFill>
                  <a:srgbClr val="000000"/>
                </a:solidFill>
                <a:latin typeface="Georgia Pro Bold"/>
              </a:rPr>
              <a:t>In Action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0" y="7131584"/>
            <a:ext cx="5887515" cy="27630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79298" lvl="1" indent="-239649">
              <a:lnSpc>
                <a:spcPts val="3108"/>
              </a:lnSpc>
              <a:buFont typeface="Arial"/>
              <a:buChar char="•"/>
            </a:pPr>
            <a:r>
              <a:rPr lang="en-US" sz="2220">
                <a:solidFill>
                  <a:srgbClr val="000000"/>
                </a:solidFill>
                <a:latin typeface="Arial"/>
              </a:rPr>
              <a:t>Ask individuals for their pronouns and share your own</a:t>
            </a:r>
          </a:p>
          <a:p>
            <a:pPr marL="479298" lvl="1" indent="-239649">
              <a:lnSpc>
                <a:spcPts val="3108"/>
              </a:lnSpc>
              <a:buFont typeface="Arial"/>
              <a:buChar char="•"/>
            </a:pPr>
            <a:r>
              <a:rPr lang="en-US" sz="2220">
                <a:solidFill>
                  <a:srgbClr val="000000"/>
                </a:solidFill>
                <a:latin typeface="Arial"/>
              </a:rPr>
              <a:t>Ask patients what language they want used for their anatomy</a:t>
            </a:r>
          </a:p>
          <a:p>
            <a:pPr marL="479298" lvl="1" indent="-239649">
              <a:lnSpc>
                <a:spcPts val="3108"/>
              </a:lnSpc>
              <a:buFont typeface="Arial"/>
              <a:buChar char="•"/>
            </a:pPr>
            <a:r>
              <a:rPr lang="en-US" sz="2220">
                <a:solidFill>
                  <a:srgbClr val="000000"/>
                </a:solidFill>
                <a:latin typeface="Arial"/>
              </a:rPr>
              <a:t> Respect others’ comfort levels; these can be personal conversations and experiences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6353800" y="1922061"/>
            <a:ext cx="5527495" cy="15914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108"/>
              </a:lnSpc>
            </a:pPr>
            <a:r>
              <a:rPr lang="en-US" sz="2220">
                <a:solidFill>
                  <a:srgbClr val="FFFFFF"/>
                </a:solidFill>
                <a:latin typeface="Arial"/>
              </a:rPr>
              <a:t>We can prevent assumptions about sex or gender by using precise language that prioritizes anatomical structure rather than assigning an identity category.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12440095" y="1962159"/>
            <a:ext cx="5712021" cy="12009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108"/>
              </a:lnSpc>
            </a:pPr>
            <a:r>
              <a:rPr lang="en-US" sz="2220" dirty="0">
                <a:solidFill>
                  <a:srgbClr val="022941"/>
                </a:solidFill>
                <a:latin typeface="Arial"/>
              </a:rPr>
              <a:t>Using gender neutral language promotes inclusivity and should be used if you are unsure of someone’s preferences.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12271772" y="5428497"/>
            <a:ext cx="2619588" cy="2704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179"/>
              </a:lnSpc>
            </a:pPr>
            <a:r>
              <a:rPr lang="en-US" sz="1556">
                <a:solidFill>
                  <a:srgbClr val="000000"/>
                </a:solidFill>
                <a:latin typeface="Georgia Pro Bold"/>
              </a:rPr>
              <a:t>In the Clinic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14478966" y="5428497"/>
            <a:ext cx="2619588" cy="2704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179"/>
              </a:lnSpc>
            </a:pPr>
            <a:r>
              <a:rPr lang="en-US" sz="1556">
                <a:solidFill>
                  <a:srgbClr val="000000"/>
                </a:solidFill>
                <a:latin typeface="Georgia Pro Bold"/>
              </a:rPr>
              <a:t>In the Classroom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7410507" y="5429858"/>
            <a:ext cx="2621673" cy="2705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181"/>
              </a:lnSpc>
            </a:pPr>
            <a:r>
              <a:rPr lang="en-US" sz="1558">
                <a:solidFill>
                  <a:srgbClr val="FFFFFF"/>
                </a:solidFill>
                <a:latin typeface="Georgia Pro Bold"/>
              </a:rPr>
              <a:t>In the Classroom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0" y="5429410"/>
            <a:ext cx="2626718" cy="2710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185"/>
              </a:lnSpc>
            </a:pPr>
            <a:r>
              <a:rPr lang="en-US" sz="1561">
                <a:solidFill>
                  <a:srgbClr val="000000"/>
                </a:solidFill>
                <a:latin typeface="Georgia Pro Bold"/>
              </a:rPr>
              <a:t>In the Clinic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2241044" y="5429410"/>
            <a:ext cx="2626718" cy="2710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185"/>
              </a:lnSpc>
            </a:pPr>
            <a:r>
              <a:rPr lang="en-US" sz="1561">
                <a:solidFill>
                  <a:srgbClr val="000000"/>
                </a:solidFill>
                <a:latin typeface="Georgia Pro Bold"/>
              </a:rPr>
              <a:t>In the Classroom</a:t>
            </a:r>
          </a:p>
        </p:txBody>
      </p:sp>
      <p:sp>
        <p:nvSpPr>
          <p:cNvPr id="35" name="Freeform 35"/>
          <p:cNvSpPr/>
          <p:nvPr/>
        </p:nvSpPr>
        <p:spPr>
          <a:xfrm>
            <a:off x="-1" y="256945"/>
            <a:ext cx="4699131" cy="1547606"/>
          </a:xfrm>
          <a:custGeom>
            <a:avLst/>
            <a:gdLst/>
            <a:ahLst/>
            <a:cxnLst/>
            <a:rect l="l" t="t" r="r" b="b"/>
            <a:pathLst>
              <a:path w="5452422" h="1547606">
                <a:moveTo>
                  <a:pt x="0" y="0"/>
                </a:moveTo>
                <a:lnTo>
                  <a:pt x="5452422" y="0"/>
                </a:lnTo>
                <a:lnTo>
                  <a:pt x="5452422" y="1547606"/>
                </a:lnTo>
                <a:lnTo>
                  <a:pt x="0" y="1547606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 l="-16030" t="-91034" r="-15913" b="-87371"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10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2CBCADB9D08304BBFAE54B3488491DE" ma:contentTypeVersion="14" ma:contentTypeDescription="Create a new document." ma:contentTypeScope="" ma:versionID="7bd77c124ad31872d9e31b11e18b68bb">
  <xsd:schema xmlns:xsd="http://www.w3.org/2001/XMLSchema" xmlns:xs="http://www.w3.org/2001/XMLSchema" xmlns:p="http://schemas.microsoft.com/office/2006/metadata/properties" xmlns:ns2="f4a573be-60f4-4ef7-b406-0fd4f9e41768" xmlns:ns3="3f7530ff-51be-4967-99a1-c166dd02ee70" targetNamespace="http://schemas.microsoft.com/office/2006/metadata/properties" ma:root="true" ma:fieldsID="ebea425c864efb8082033b85f673821d" ns2:_="" ns3:_="">
    <xsd:import namespace="f4a573be-60f4-4ef7-b406-0fd4f9e41768"/>
    <xsd:import namespace="3f7530ff-51be-4967-99a1-c166dd02ee7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SearchProperties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a573be-60f4-4ef7-b406-0fd4f9e4176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8406f274-7af8-4e05-8564-eff9e2e21b1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7530ff-51be-4967-99a1-c166dd02ee70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5" nillable="true" ma:displayName="Taxonomy Catch All Column" ma:hidden="true" ma:list="{3ee8af6f-32dc-41fd-afe2-39dcdd1024f6}" ma:internalName="TaxCatchAll" ma:showField="CatchAllData" ma:web="3f7530ff-51be-4967-99a1-c166dd02ee7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4a573be-60f4-4ef7-b406-0fd4f9e41768">
      <Terms xmlns="http://schemas.microsoft.com/office/infopath/2007/PartnerControls"/>
    </lcf76f155ced4ddcb4097134ff3c332f>
    <TaxCatchAll xmlns="3f7530ff-51be-4967-99a1-c166dd02ee70" xsi:nil="true"/>
  </documentManagement>
</p:properties>
</file>

<file path=customXml/itemProps1.xml><?xml version="1.0" encoding="utf-8"?>
<ds:datastoreItem xmlns:ds="http://schemas.openxmlformats.org/officeDocument/2006/customXml" ds:itemID="{D13F8A78-B3E4-44AA-96C0-B9B888322F94}"/>
</file>

<file path=customXml/itemProps2.xml><?xml version="1.0" encoding="utf-8"?>
<ds:datastoreItem xmlns:ds="http://schemas.openxmlformats.org/officeDocument/2006/customXml" ds:itemID="{80C85910-0CCC-4223-B1AA-B28F89A1AFF3}"/>
</file>

<file path=customXml/itemProps3.xml><?xml version="1.0" encoding="utf-8"?>
<ds:datastoreItem xmlns:ds="http://schemas.openxmlformats.org/officeDocument/2006/customXml" ds:itemID="{CA6A8FED-1497-49E7-8FB2-68F94ABF5631}"/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397</Words>
  <Application>Microsoft Macintosh PowerPoint</Application>
  <PresentationFormat>Custom</PresentationFormat>
  <Paragraphs>37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Calibri (MS) Bold</vt:lpstr>
      <vt:lpstr>Calibri</vt:lpstr>
      <vt:lpstr>Georgia Pro Bold</vt:lpstr>
      <vt:lpstr>Arial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Gender is a psychological, social, and cultural construct which informs one’s perception of one’s self. It includes gender roles, norms, and expression.</dc:title>
  <cp:lastModifiedBy>Chharawala, Victoria</cp:lastModifiedBy>
  <cp:revision>2</cp:revision>
  <dcterms:created xsi:type="dcterms:W3CDTF">2006-08-16T00:00:00Z</dcterms:created>
  <dcterms:modified xsi:type="dcterms:W3CDTF">2023-11-11T02:17:18Z</dcterms:modified>
  <dc:identifier>DAFz0aQP8Us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0x01010022CBCADB9D08304BBFAE54B3488491DE</vt:lpwstr>
  </property>
</Properties>
</file>